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2" r:id="rId4"/>
    <p:sldId id="261" r:id="rId5"/>
    <p:sldId id="259" r:id="rId6"/>
    <p:sldId id="258" r:id="rId7"/>
    <p:sldId id="265" r:id="rId8"/>
    <p:sldId id="264" r:id="rId9"/>
    <p:sldId id="263" r:id="rId10"/>
  </p:sldIdLst>
  <p:sldSz cx="12192000" cy="6858000"/>
  <p:notesSz cx="6742113"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8DB39A9D-41AF-40AD-8352-91D423AF28AA}" type="datetimeFigureOut">
              <a:rPr lang="nb-NO" smtClean="0"/>
              <a:t>12.05.2017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299421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DB39A9D-41AF-40AD-8352-91D423AF28AA}" type="datetimeFigureOut">
              <a:rPr lang="nb-NO" smtClean="0"/>
              <a:t>12.05.2017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254864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DB39A9D-41AF-40AD-8352-91D423AF28AA}" type="datetimeFigureOut">
              <a:rPr lang="nb-NO" smtClean="0"/>
              <a:t>12.05.2017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313265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8DB39A9D-41AF-40AD-8352-91D423AF28AA}" type="datetimeFigureOut">
              <a:rPr lang="nb-NO" smtClean="0"/>
              <a:t>12.05.2017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296432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8DB39A9D-41AF-40AD-8352-91D423AF28AA}" type="datetimeFigureOut">
              <a:rPr lang="nb-NO" smtClean="0"/>
              <a:t>12.05.2017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427436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8DB39A9D-41AF-40AD-8352-91D423AF28AA}" type="datetimeFigureOut">
              <a:rPr lang="nb-NO" smtClean="0"/>
              <a:t>12.05.2017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333107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8DB39A9D-41AF-40AD-8352-91D423AF28AA}" type="datetimeFigureOut">
              <a:rPr lang="nb-NO" smtClean="0"/>
              <a:t>12.05.2017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286641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8DB39A9D-41AF-40AD-8352-91D423AF28AA}" type="datetimeFigureOut">
              <a:rPr lang="nb-NO" smtClean="0"/>
              <a:t>12.05.2017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51455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DB39A9D-41AF-40AD-8352-91D423AF28AA}" type="datetimeFigureOut">
              <a:rPr lang="nb-NO" smtClean="0"/>
              <a:t>12.05.2017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186468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8DB39A9D-41AF-40AD-8352-91D423AF28AA}" type="datetimeFigureOut">
              <a:rPr lang="nb-NO" smtClean="0"/>
              <a:t>12.05.2017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285307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8DB39A9D-41AF-40AD-8352-91D423AF28AA}" type="datetimeFigureOut">
              <a:rPr lang="nb-NO" smtClean="0"/>
              <a:t>12.05.2017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6EBC791-744B-4650-BB7D-ABE08C8D01F4}" type="slidenum">
              <a:rPr lang="nb-NO" smtClean="0"/>
              <a:t>‹#›</a:t>
            </a:fld>
            <a:endParaRPr lang="nb-NO"/>
          </a:p>
        </p:txBody>
      </p:sp>
    </p:spTree>
    <p:extLst>
      <p:ext uri="{BB962C8B-B14F-4D97-AF65-F5344CB8AC3E}">
        <p14:creationId xmlns:p14="http://schemas.microsoft.com/office/powerpoint/2010/main" val="163902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39A9D-41AF-40AD-8352-91D423AF28AA}" type="datetimeFigureOut">
              <a:rPr lang="nb-NO" smtClean="0"/>
              <a:t>12.05.2017</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BC791-744B-4650-BB7D-ABE08C8D01F4}" type="slidenum">
              <a:rPr lang="nb-NO" smtClean="0"/>
              <a:t>‹#›</a:t>
            </a:fld>
            <a:endParaRPr lang="nb-NO"/>
          </a:p>
        </p:txBody>
      </p:sp>
    </p:spTree>
    <p:extLst>
      <p:ext uri="{BB962C8B-B14F-4D97-AF65-F5344CB8AC3E}">
        <p14:creationId xmlns:p14="http://schemas.microsoft.com/office/powerpoint/2010/main" val="1566207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107" y="0"/>
            <a:ext cx="9181785" cy="6858000"/>
          </a:xfrm>
          <a:prstGeom prst="rect">
            <a:avLst/>
          </a:prstGeom>
        </p:spPr>
      </p:pic>
      <p:sp>
        <p:nvSpPr>
          <p:cNvPr id="2" name="Tittel 1"/>
          <p:cNvSpPr>
            <a:spLocks noGrp="1"/>
          </p:cNvSpPr>
          <p:nvPr>
            <p:ph type="ctrTitle"/>
          </p:nvPr>
        </p:nvSpPr>
        <p:spPr>
          <a:xfrm>
            <a:off x="1113181" y="751302"/>
            <a:ext cx="9965635" cy="1064246"/>
          </a:xfrm>
        </p:spPr>
        <p:txBody>
          <a:bodyPr>
            <a:normAutofit/>
          </a:bodyPr>
          <a:lstStyle/>
          <a:p>
            <a:r>
              <a:rPr lang="nb-NO" sz="5400" b="1" dirty="0"/>
              <a:t>Sleping av seilfly med </a:t>
            </a:r>
            <a:r>
              <a:rPr lang="nb-NO" sz="5400" b="1" dirty="0" smtClean="0"/>
              <a:t>mikrofly</a:t>
            </a:r>
            <a:endParaRPr lang="nb-NO" sz="5400" b="1" dirty="0"/>
          </a:p>
        </p:txBody>
      </p:sp>
      <p:sp>
        <p:nvSpPr>
          <p:cNvPr id="3" name="Undertittel 2"/>
          <p:cNvSpPr>
            <a:spLocks noGrp="1"/>
          </p:cNvSpPr>
          <p:nvPr>
            <p:ph type="subTitle" idx="1"/>
          </p:nvPr>
        </p:nvSpPr>
        <p:spPr>
          <a:xfrm>
            <a:off x="1505107" y="5589864"/>
            <a:ext cx="9144000" cy="519388"/>
          </a:xfrm>
        </p:spPr>
        <p:txBody>
          <a:bodyPr/>
          <a:lstStyle/>
          <a:p>
            <a:r>
              <a:rPr lang="nb-NO" dirty="0" smtClean="0">
                <a:solidFill>
                  <a:schemeClr val="bg1"/>
                </a:solidFill>
              </a:rPr>
              <a:t>Rutiner, </a:t>
            </a:r>
            <a:r>
              <a:rPr lang="nb-NO" dirty="0">
                <a:solidFill>
                  <a:schemeClr val="bg1"/>
                </a:solidFill>
              </a:rPr>
              <a:t>utfordringer </a:t>
            </a:r>
            <a:r>
              <a:rPr lang="nb-NO" dirty="0" smtClean="0">
                <a:solidFill>
                  <a:schemeClr val="bg1"/>
                </a:solidFill>
              </a:rPr>
              <a:t>og </a:t>
            </a:r>
            <a:r>
              <a:rPr lang="nb-NO" dirty="0" err="1" smtClean="0">
                <a:solidFill>
                  <a:schemeClr val="bg1"/>
                </a:solidFill>
              </a:rPr>
              <a:t>nødprosedyrer</a:t>
            </a:r>
            <a:r>
              <a:rPr lang="nb-NO" dirty="0" smtClean="0">
                <a:solidFill>
                  <a:schemeClr val="bg1"/>
                </a:solidFill>
              </a:rPr>
              <a:t> </a:t>
            </a:r>
            <a:r>
              <a:rPr lang="nb-NO" dirty="0">
                <a:solidFill>
                  <a:schemeClr val="bg1"/>
                </a:solidFill>
              </a:rPr>
              <a:t>for </a:t>
            </a:r>
            <a:r>
              <a:rPr lang="nb-NO" dirty="0" smtClean="0">
                <a:solidFill>
                  <a:schemeClr val="bg1"/>
                </a:solidFill>
              </a:rPr>
              <a:t>slepepilot</a:t>
            </a:r>
            <a:endParaRPr lang="nb-NO" dirty="0">
              <a:solidFill>
                <a:schemeClr val="bg1"/>
              </a:solidFill>
            </a:endParaRPr>
          </a:p>
        </p:txBody>
      </p:sp>
      <p:sp>
        <p:nvSpPr>
          <p:cNvPr id="5" name="Undertittel 2"/>
          <p:cNvSpPr txBox="1">
            <a:spLocks/>
          </p:cNvSpPr>
          <p:nvPr/>
        </p:nvSpPr>
        <p:spPr>
          <a:xfrm>
            <a:off x="8237213" y="6317973"/>
            <a:ext cx="2411894" cy="33130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sz="1000" dirty="0" smtClean="0">
                <a:solidFill>
                  <a:schemeClr val="bg1"/>
                </a:solidFill>
              </a:rPr>
              <a:t>Sandefjord Seilflyklubb v/Bjørnar Ryeng. Rev. </a:t>
            </a:r>
            <a:r>
              <a:rPr lang="nb-NO" sz="1000" dirty="0" smtClean="0">
                <a:solidFill>
                  <a:schemeClr val="bg1"/>
                </a:solidFill>
              </a:rPr>
              <a:t>03.05.17.</a:t>
            </a:r>
            <a:endParaRPr lang="nb-NO" sz="1000" dirty="0">
              <a:solidFill>
                <a:schemeClr val="bg1"/>
              </a:solidFill>
            </a:endParaRPr>
          </a:p>
        </p:txBody>
      </p:sp>
    </p:spTree>
    <p:extLst>
      <p:ext uri="{BB962C8B-B14F-4D97-AF65-F5344CB8AC3E}">
        <p14:creationId xmlns:p14="http://schemas.microsoft.com/office/powerpoint/2010/main" val="3031636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184088" y="244259"/>
            <a:ext cx="9023684" cy="389073"/>
          </a:xfrm>
        </p:spPr>
        <p:txBody>
          <a:bodyPr>
            <a:noAutofit/>
          </a:bodyPr>
          <a:lstStyle/>
          <a:p>
            <a:r>
              <a:rPr lang="nb-NO" sz="1800" u="sng" dirty="0" smtClean="0"/>
              <a:t>Forord/historikk:</a:t>
            </a:r>
          </a:p>
          <a:p>
            <a:endParaRPr lang="nb-NO" sz="1800" dirty="0"/>
          </a:p>
        </p:txBody>
      </p:sp>
      <p:sp>
        <p:nvSpPr>
          <p:cNvPr id="4" name="TekstSylinder 3"/>
          <p:cNvSpPr txBox="1"/>
          <p:nvPr/>
        </p:nvSpPr>
        <p:spPr>
          <a:xfrm>
            <a:off x="910599" y="462527"/>
            <a:ext cx="9889958" cy="6494085"/>
          </a:xfrm>
          <a:prstGeom prst="rect">
            <a:avLst/>
          </a:prstGeom>
          <a:noFill/>
        </p:spPr>
        <p:txBody>
          <a:bodyPr wrap="square" rtlCol="0">
            <a:spAutoFit/>
          </a:bodyPr>
          <a:lstStyle/>
          <a:p>
            <a:pPr marL="285750" indent="-285750">
              <a:buFont typeface="Arial" panose="020B0604020202020204" pitchFamily="34" charset="0"/>
              <a:buChar char="•"/>
            </a:pPr>
            <a:r>
              <a:rPr lang="nb-NO" sz="1600" dirty="0" smtClean="0"/>
              <a:t>Dette skrivet er basert på 6 års erfaring med slep av alle typer seilfly etter vår Dynamic WT9  i Sandefjord Seilflyklubb. Vår Dynamic LN-YVP er utstyrt med en 912S UL (100 HK), elektrisk vinsj, samt en tre-bladers propell satt i fin </a:t>
            </a:r>
            <a:r>
              <a:rPr lang="nb-NO" sz="1600" dirty="0" err="1" smtClean="0"/>
              <a:t>picth</a:t>
            </a:r>
            <a:r>
              <a:rPr lang="nb-NO" sz="1600" dirty="0" smtClean="0"/>
              <a:t> (Max cruise ca. 170 </a:t>
            </a:r>
            <a:r>
              <a:rPr lang="nb-NO" sz="1600" dirty="0"/>
              <a:t>km/t</a:t>
            </a:r>
            <a:r>
              <a:rPr lang="nb-NO" sz="1600" dirty="0" smtClean="0"/>
              <a:t>). Vi benytter kun 98 oktan blyfri og har registrert under 15 liter/time i slep. Veiavgiftdelen av bensinprisen refunderes årlig, men fordrer at man </a:t>
            </a:r>
            <a:r>
              <a:rPr lang="nb-NO" sz="1600" dirty="0"/>
              <a:t>fører antall liter i loggboken hver </a:t>
            </a:r>
            <a:r>
              <a:rPr lang="nb-NO" sz="1600" dirty="0" smtClean="0"/>
              <a:t>gang man fyller opp flyet, samt tar vare på kvitteringer fra bensinstasjonen. En Dynamic kan opereres med 25 % av driftskostnadene i forhold til en </a:t>
            </a:r>
            <a:r>
              <a:rPr lang="nb-NO" sz="1600" dirty="0" err="1" smtClean="0"/>
              <a:t>Rallye</a:t>
            </a:r>
            <a:r>
              <a:rPr lang="nb-NO" sz="1600" dirty="0" smtClean="0"/>
              <a:t> 180. Vi har heller ikke hatt noen kostnader utover olje, plugger, filter, bremsedeler og dekk, og det må derfor kunne sies at flyet er meget driftsstabilt og rimelig å vedlikeholde.</a:t>
            </a:r>
            <a:br>
              <a:rPr lang="nb-NO" sz="1600" dirty="0" smtClean="0"/>
            </a:br>
            <a:endParaRPr lang="nb-NO" sz="800" dirty="0" smtClean="0"/>
          </a:p>
          <a:p>
            <a:pPr marL="285750" indent="-285750">
              <a:buFont typeface="Arial" panose="020B0604020202020204" pitchFamily="34" charset="0"/>
              <a:buChar char="•"/>
            </a:pPr>
            <a:r>
              <a:rPr lang="nb-NO" sz="1600" dirty="0" smtClean="0"/>
              <a:t>Meget </a:t>
            </a:r>
            <a:r>
              <a:rPr lang="nb-NO" sz="1600" dirty="0"/>
              <a:t>erfarne </a:t>
            </a:r>
            <a:r>
              <a:rPr lang="nb-NO" sz="1600" dirty="0" smtClean="0"/>
              <a:t>slepepiloter, konvertert over fra </a:t>
            </a:r>
            <a:r>
              <a:rPr lang="nb-NO" sz="1600" dirty="0" err="1"/>
              <a:t>Rallye</a:t>
            </a:r>
            <a:r>
              <a:rPr lang="nb-NO" sz="1600" dirty="0"/>
              <a:t> </a:t>
            </a:r>
            <a:r>
              <a:rPr lang="nb-NO" sz="1600" dirty="0" smtClean="0"/>
              <a:t>180T, </a:t>
            </a:r>
            <a:r>
              <a:rPr lang="nb-NO" sz="1600" dirty="0"/>
              <a:t>uttrykker at dette fungerer meget bra, samt </a:t>
            </a:r>
            <a:r>
              <a:rPr lang="nb-NO" sz="1600" dirty="0" smtClean="0"/>
              <a:t>ikke minst at </a:t>
            </a:r>
            <a:r>
              <a:rPr lang="nb-NO" sz="1600" dirty="0"/>
              <a:t>en Dynamic er en bedre </a:t>
            </a:r>
            <a:r>
              <a:rPr lang="nb-NO" sz="1600" dirty="0" smtClean="0"/>
              <a:t>arbeidsplass </a:t>
            </a:r>
            <a:r>
              <a:rPr lang="nb-NO" sz="1600" dirty="0"/>
              <a:t>for piloten. En Dynamic stiger </a:t>
            </a:r>
            <a:r>
              <a:rPr lang="nb-NO" sz="1600" dirty="0" smtClean="0"/>
              <a:t>vesentlig bedre enn en </a:t>
            </a:r>
            <a:r>
              <a:rPr lang="nb-NO" sz="1600" dirty="0" err="1" smtClean="0"/>
              <a:t>Rallye</a:t>
            </a:r>
            <a:r>
              <a:rPr lang="nb-NO" sz="1600" dirty="0" smtClean="0"/>
              <a:t> 180, </a:t>
            </a:r>
            <a:r>
              <a:rPr lang="nb-NO" sz="1600" dirty="0"/>
              <a:t>slik at man får en bedre sikkerhetshøyde over terskel. </a:t>
            </a:r>
            <a:r>
              <a:rPr lang="nb-NO" sz="1600" dirty="0" smtClean="0"/>
              <a:t>Man har veldig god rorkontroll helt frem til setting, og turbulens og sidevind takles veldig bra. Vi har operert i over 30 </a:t>
            </a:r>
            <a:r>
              <a:rPr lang="nb-NO" sz="1600" dirty="0" err="1" smtClean="0"/>
              <a:t>kts</a:t>
            </a:r>
            <a:r>
              <a:rPr lang="nb-NO" sz="1600" dirty="0" smtClean="0"/>
              <a:t> turbulent bølgevind og har sikkert hatt en sidevinds-komponent på minst 15 </a:t>
            </a:r>
            <a:r>
              <a:rPr lang="nb-NO" sz="1600" dirty="0" err="1" smtClean="0"/>
              <a:t>kts</a:t>
            </a:r>
            <a:r>
              <a:rPr lang="nb-NO" sz="1600" dirty="0" smtClean="0"/>
              <a:t>. Stallspeeden er faktisk lavere for slepeflyet enn for seilflyet, slik at så lenge seilflyet flyr, er også slepeflyet godt over stallspeed.</a:t>
            </a:r>
            <a:br>
              <a:rPr lang="nb-NO" sz="1600" dirty="0" smtClean="0"/>
            </a:br>
            <a:endParaRPr lang="nb-NO" sz="800" dirty="0" smtClean="0"/>
          </a:p>
          <a:p>
            <a:pPr marL="285750" indent="-285750">
              <a:buFont typeface="Arial" panose="020B0604020202020204" pitchFamily="34" charset="0"/>
              <a:buChar char="•"/>
            </a:pPr>
            <a:r>
              <a:rPr lang="nb-NO" sz="1600" dirty="0" smtClean="0"/>
              <a:t>En bratt nedstigning etter slep er mulig </a:t>
            </a:r>
            <a:r>
              <a:rPr lang="nb-NO" sz="1600" dirty="0" err="1" smtClean="0"/>
              <a:t>pga</a:t>
            </a:r>
            <a:r>
              <a:rPr lang="nb-NO" sz="1600" dirty="0" smtClean="0"/>
              <a:t> en </a:t>
            </a:r>
            <a:r>
              <a:rPr lang="nb-NO" sz="1600" dirty="0" err="1" smtClean="0"/>
              <a:t>finpitchet</a:t>
            </a:r>
            <a:r>
              <a:rPr lang="nb-NO" sz="1600" dirty="0" smtClean="0"/>
              <a:t> propell som bremser farten effektivt. Vi har faktisk logget 35 </a:t>
            </a:r>
            <a:r>
              <a:rPr lang="nb-NO" sz="1600" dirty="0" err="1" smtClean="0"/>
              <a:t>m/s</a:t>
            </a:r>
            <a:r>
              <a:rPr lang="nb-NO" sz="1600" dirty="0" smtClean="0"/>
              <a:t> i vertikalhastighet. Man kan fly veldig hurtige og korte landingsinnlegg tett på stripen, for deretter å gå inn på en kort, bratt finale med fulle </a:t>
            </a:r>
            <a:r>
              <a:rPr lang="nb-NO" sz="1600" dirty="0" err="1" smtClean="0"/>
              <a:t>flaps</a:t>
            </a:r>
            <a:r>
              <a:rPr lang="nb-NO" sz="1600" dirty="0" smtClean="0"/>
              <a:t>. Man får således en bra effektivitet på slepingen.</a:t>
            </a:r>
            <a:br>
              <a:rPr lang="nb-NO" sz="1600" dirty="0" smtClean="0"/>
            </a:br>
            <a:endParaRPr lang="nb-NO" sz="800" dirty="0"/>
          </a:p>
          <a:p>
            <a:pPr marL="285750" indent="-285750">
              <a:buFont typeface="Arial" panose="020B0604020202020204" pitchFamily="34" charset="0"/>
              <a:buChar char="•"/>
            </a:pPr>
            <a:r>
              <a:rPr lang="nb-NO" sz="1600" dirty="0" smtClean="0"/>
              <a:t>Vi har pr. </a:t>
            </a:r>
            <a:r>
              <a:rPr lang="nb-NO" sz="1600" dirty="0" smtClean="0"/>
              <a:t>1/5-17 </a:t>
            </a:r>
            <a:r>
              <a:rPr lang="nb-NO" sz="1600" dirty="0" smtClean="0"/>
              <a:t>rundet </a:t>
            </a:r>
            <a:r>
              <a:rPr lang="nb-NO" sz="1600" dirty="0" smtClean="0"/>
              <a:t>4000 </a:t>
            </a:r>
            <a:r>
              <a:rPr lang="nb-NO" sz="1600" dirty="0" smtClean="0"/>
              <a:t>slep, </a:t>
            </a:r>
            <a:r>
              <a:rPr lang="nb-NO" sz="1600" dirty="0" smtClean="0"/>
              <a:t>4770 </a:t>
            </a:r>
            <a:r>
              <a:rPr lang="nb-NO" sz="1600" dirty="0" smtClean="0"/>
              <a:t>starter og </a:t>
            </a:r>
            <a:r>
              <a:rPr lang="nb-NO" sz="1600" dirty="0" smtClean="0"/>
              <a:t>1214 </a:t>
            </a:r>
            <a:r>
              <a:rPr lang="nb-NO" sz="1600" dirty="0" smtClean="0"/>
              <a:t>timer, uten alvorlige hendelser, annet en et tilfelle hvor seilflypiloten fikk dratt av holken på stikka slik at seilfly dro kraftig opp. Slepepiloten kuttet linen. Hendelsen skjedde i 800 meter og ca. 500 meter over terrenget, og var relativt udramatisk. Vi har også hatt motorfusk med kraftige vibrasjoner etter avgang et par ganger. Det ga seg ved å dra av gassen litt, men kom igjen ved pådrag. Steg sakte og ba seilfly løste ut i 200 meter. Var nok vannperle i en forgasser. La flyet stå i minst 10 </a:t>
            </a:r>
            <a:r>
              <a:rPr lang="nb-NO" sz="1600" dirty="0" err="1" smtClean="0"/>
              <a:t>minuter</a:t>
            </a:r>
            <a:r>
              <a:rPr lang="nb-NO" sz="1600" dirty="0" smtClean="0"/>
              <a:t> etter påfylling på morgenen, før drening. </a:t>
            </a:r>
            <a:endParaRPr lang="nb-NO" sz="800" dirty="0"/>
          </a:p>
          <a:p>
            <a:pPr marL="285750" indent="-285750">
              <a:buFont typeface="Arial" panose="020B0604020202020204" pitchFamily="34" charset="0"/>
              <a:buChar char="•"/>
            </a:pPr>
            <a:r>
              <a:rPr lang="nb-NO" sz="1600" u="sng" dirty="0" smtClean="0"/>
              <a:t>Både driftsøkonomien, sikkerheten og effektiviteten vi har oppnådd, har helt klart overbevist oss om at dette er veien å gå for seilflyklubbene.</a:t>
            </a:r>
            <a:endParaRPr lang="nb-NO" sz="1600" dirty="0"/>
          </a:p>
        </p:txBody>
      </p:sp>
    </p:spTree>
    <p:extLst>
      <p:ext uri="{BB962C8B-B14F-4D97-AF65-F5344CB8AC3E}">
        <p14:creationId xmlns:p14="http://schemas.microsoft.com/office/powerpoint/2010/main" val="15518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1939" y="173654"/>
            <a:ext cx="10515600" cy="443258"/>
          </a:xfrm>
        </p:spPr>
        <p:txBody>
          <a:bodyPr>
            <a:normAutofit fontScale="90000"/>
          </a:bodyPr>
          <a:lstStyle/>
          <a:p>
            <a:r>
              <a:rPr lang="nb-NO" sz="4000" dirty="0" smtClean="0"/>
              <a:t>En fin arbeidsplass med god instrumentering</a:t>
            </a:r>
            <a:endParaRPr lang="nb-NO" sz="4000" dirty="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5883" y="768626"/>
            <a:ext cx="6734399" cy="5030596"/>
          </a:xfrm>
          <a:prstGeom prst="rect">
            <a:avLst/>
          </a:prstGeom>
        </p:spPr>
      </p:pic>
      <p:sp>
        <p:nvSpPr>
          <p:cNvPr id="6" name="Tittel 1"/>
          <p:cNvSpPr txBox="1">
            <a:spLocks/>
          </p:cNvSpPr>
          <p:nvPr/>
        </p:nvSpPr>
        <p:spPr>
          <a:xfrm>
            <a:off x="431218" y="5950936"/>
            <a:ext cx="10515600" cy="44325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1600" dirty="0" smtClean="0"/>
              <a:t>Bryter for vinsj, med sikring, samt analog fartsmåler til venstre. Analog høydemåler til høyre, for rask avlesning etter klink.</a:t>
            </a:r>
            <a:br>
              <a:rPr lang="nb-NO" sz="1600" dirty="0" smtClean="0"/>
            </a:br>
            <a:r>
              <a:rPr lang="nb-NO" sz="1600" dirty="0" smtClean="0"/>
              <a:t>Gul hendel kapper linen. Rød hendel er rakettskjermen. Trim, hjulbrems(blå) og </a:t>
            </a:r>
            <a:r>
              <a:rPr lang="nb-NO" sz="1600" dirty="0" err="1" smtClean="0"/>
              <a:t>flapshendel</a:t>
            </a:r>
            <a:r>
              <a:rPr lang="nb-NO" sz="1600" dirty="0" smtClean="0"/>
              <a:t> i midtkonsollen.</a:t>
            </a:r>
            <a:endParaRPr lang="nb-NO" sz="1600" dirty="0"/>
          </a:p>
        </p:txBody>
      </p:sp>
    </p:spTree>
    <p:extLst>
      <p:ext uri="{BB962C8B-B14F-4D97-AF65-F5344CB8AC3E}">
        <p14:creationId xmlns:p14="http://schemas.microsoft.com/office/powerpoint/2010/main" val="364763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329054" y="538579"/>
            <a:ext cx="9023684" cy="389073"/>
          </a:xfrm>
        </p:spPr>
        <p:txBody>
          <a:bodyPr>
            <a:noAutofit/>
          </a:bodyPr>
          <a:lstStyle/>
          <a:p>
            <a:r>
              <a:rPr lang="nb-NO" sz="1800" u="sng" dirty="0" smtClean="0"/>
              <a:t>Start og oppstilling før avgang:</a:t>
            </a:r>
          </a:p>
          <a:p>
            <a:endParaRPr lang="nb-NO" sz="1800" dirty="0"/>
          </a:p>
        </p:txBody>
      </p:sp>
      <p:sp>
        <p:nvSpPr>
          <p:cNvPr id="4" name="TekstSylinder 3"/>
          <p:cNvSpPr txBox="1"/>
          <p:nvPr/>
        </p:nvSpPr>
        <p:spPr>
          <a:xfrm>
            <a:off x="995657" y="927652"/>
            <a:ext cx="9889958" cy="5139869"/>
          </a:xfrm>
          <a:prstGeom prst="rect">
            <a:avLst/>
          </a:prstGeom>
          <a:noFill/>
        </p:spPr>
        <p:txBody>
          <a:bodyPr wrap="square" rtlCol="0">
            <a:spAutoFit/>
          </a:bodyPr>
          <a:lstStyle/>
          <a:p>
            <a:pPr marL="285750" indent="-285750">
              <a:buFont typeface="Arial" panose="020B0604020202020204" pitchFamily="34" charset="0"/>
              <a:buChar char="•"/>
            </a:pPr>
            <a:r>
              <a:rPr lang="nb-NO" sz="1600" dirty="0" smtClean="0"/>
              <a:t>Se seg godt rundt før oppstart, meld fra at du </a:t>
            </a:r>
            <a:r>
              <a:rPr lang="nb-NO" sz="1600" dirty="0" err="1" smtClean="0"/>
              <a:t>taxer</a:t>
            </a:r>
            <a:r>
              <a:rPr lang="nb-NO" sz="1600" dirty="0" smtClean="0"/>
              <a:t> ut for å line opp, og </a:t>
            </a:r>
            <a:r>
              <a:rPr lang="nb-NO" sz="1600" b="1" dirty="0" smtClean="0"/>
              <a:t>foreta </a:t>
            </a:r>
            <a:r>
              <a:rPr lang="nb-NO" sz="1600" b="1" dirty="0" err="1" smtClean="0"/>
              <a:t>taxing</a:t>
            </a:r>
            <a:r>
              <a:rPr lang="nb-NO" sz="1600" b="1" dirty="0" smtClean="0"/>
              <a:t> på den siden hvor det ferdes minst folk</a:t>
            </a:r>
            <a:r>
              <a:rPr lang="nb-NO" sz="1600" dirty="0" smtClean="0"/>
              <a:t>(eks. vestsiden av seilfly på 12 og 30 på ENNO), da med </a:t>
            </a:r>
            <a:r>
              <a:rPr lang="nb-NO" sz="1600" u="sng" dirty="0" smtClean="0"/>
              <a:t>planlagte svinger </a:t>
            </a:r>
            <a:r>
              <a:rPr lang="nb-NO" sz="1600" u="sng" dirty="0"/>
              <a:t>som tar høyde for eventuell </a:t>
            </a:r>
            <a:r>
              <a:rPr lang="nb-NO" sz="1600" u="sng" dirty="0" smtClean="0"/>
              <a:t>bremsesvikt </a:t>
            </a:r>
            <a:r>
              <a:rPr lang="nb-NO" sz="1600" u="sng" dirty="0"/>
              <a:t>og </a:t>
            </a:r>
            <a:r>
              <a:rPr lang="nb-NO" sz="1600" u="sng" dirty="0" smtClean="0"/>
              <a:t>problemer med </a:t>
            </a:r>
            <a:r>
              <a:rPr lang="nb-NO" sz="1600" u="sng" dirty="0" err="1" smtClean="0"/>
              <a:t>throttle</a:t>
            </a:r>
            <a:r>
              <a:rPr lang="nb-NO" sz="1600" u="sng" dirty="0" smtClean="0"/>
              <a:t> </a:t>
            </a:r>
            <a:r>
              <a:rPr lang="nb-NO" sz="1600" u="sng" dirty="0"/>
              <a:t>i </a:t>
            </a:r>
            <a:r>
              <a:rPr lang="nb-NO" sz="1600" u="sng" dirty="0" smtClean="0"/>
              <a:t>forhold til folk og fly. </a:t>
            </a:r>
            <a:r>
              <a:rPr lang="nb-NO" sz="1600" b="1" dirty="0" smtClean="0"/>
              <a:t>Kutt magnetene øyeblikkelig </a:t>
            </a:r>
            <a:r>
              <a:rPr lang="nb-NO" sz="1600" dirty="0" smtClean="0"/>
              <a:t>ved fare for konflikter.</a:t>
            </a:r>
            <a:br>
              <a:rPr lang="nb-NO" sz="1600" dirty="0" smtClean="0"/>
            </a:br>
            <a:endParaRPr lang="nb-NO" sz="800" dirty="0" smtClean="0"/>
          </a:p>
          <a:p>
            <a:pPr marL="285750" indent="-285750">
              <a:buFont typeface="Arial" panose="020B0604020202020204" pitchFamily="34" charset="0"/>
              <a:buChar char="•"/>
            </a:pPr>
            <a:r>
              <a:rPr lang="nb-NO" sz="1600" dirty="0" smtClean="0"/>
              <a:t>Sjekk at seilfly ev. står på avtalt punkt med koblingen i det du </a:t>
            </a:r>
            <a:r>
              <a:rPr lang="nb-NO" sz="1600" dirty="0" err="1" smtClean="0"/>
              <a:t>taxer</a:t>
            </a:r>
            <a:r>
              <a:rPr lang="nb-NO" sz="1600" dirty="0" smtClean="0"/>
              <a:t> forbi, sving inn foran og stopp på senterline med motor på tomgang. Om seilfly alltid står oppstilt på et punkt, kan man spare tid ved å kunne </a:t>
            </a:r>
            <a:r>
              <a:rPr lang="nb-NO" sz="1600" dirty="0" err="1" smtClean="0"/>
              <a:t>taxe</a:t>
            </a:r>
            <a:r>
              <a:rPr lang="nb-NO" sz="1600" dirty="0" smtClean="0"/>
              <a:t> raskt til et referansepunkt på stripa, for så å stramme opp sakte på slutten.</a:t>
            </a:r>
            <a:br>
              <a:rPr lang="nb-NO" sz="1600" dirty="0" smtClean="0"/>
            </a:br>
            <a:endParaRPr lang="nb-NO" sz="800" dirty="0"/>
          </a:p>
          <a:p>
            <a:pPr marL="285750" indent="-285750">
              <a:buFont typeface="Arial" panose="020B0604020202020204" pitchFamily="34" charset="0"/>
              <a:buChar char="•"/>
            </a:pPr>
            <a:r>
              <a:rPr lang="nb-NO" sz="1600" dirty="0" smtClean="0"/>
              <a:t>Kjør sjekkliste for slep og sjekk at temperaturene og bensintrykk er OK for avgang: Venstre tank med minimum 10 liter indikert, </a:t>
            </a:r>
            <a:r>
              <a:rPr lang="nb-NO" sz="1600" dirty="0" err="1" smtClean="0"/>
              <a:t>fuel</a:t>
            </a:r>
            <a:r>
              <a:rPr lang="nb-NO" sz="1600" dirty="0" smtClean="0"/>
              <a:t> pump </a:t>
            </a:r>
            <a:r>
              <a:rPr lang="nb-NO" sz="1600" dirty="0" err="1" smtClean="0"/>
              <a:t>on</a:t>
            </a:r>
            <a:r>
              <a:rPr lang="nb-NO" sz="1600" dirty="0" smtClean="0"/>
              <a:t>, </a:t>
            </a:r>
            <a:r>
              <a:rPr lang="nb-NO" sz="1600" b="1" dirty="0" smtClean="0"/>
              <a:t>blå hendel inn(spjeld for oljekjøler åpent), </a:t>
            </a:r>
            <a:r>
              <a:rPr lang="nb-NO" sz="1600" dirty="0" smtClean="0"/>
              <a:t>begge magneter på, fallskjerm avsikret, </a:t>
            </a:r>
            <a:r>
              <a:rPr lang="nb-NO" sz="1600" dirty="0" err="1" smtClean="0"/>
              <a:t>strobe</a:t>
            </a:r>
            <a:r>
              <a:rPr lang="nb-NO" sz="1600" dirty="0" smtClean="0"/>
              <a:t> og landingslys på, et </a:t>
            </a:r>
            <a:r>
              <a:rPr lang="nb-NO" sz="1600" dirty="0"/>
              <a:t>hakk </a:t>
            </a:r>
            <a:r>
              <a:rPr lang="nb-NO" sz="1600" dirty="0" err="1" smtClean="0"/>
              <a:t>flaps</a:t>
            </a:r>
            <a:r>
              <a:rPr lang="nb-NO" sz="1600" dirty="0" smtClean="0"/>
              <a:t>, trim nøytral eller litt bakover.</a:t>
            </a:r>
            <a:br>
              <a:rPr lang="nb-NO" sz="1600" dirty="0" smtClean="0"/>
            </a:br>
            <a:endParaRPr lang="nb-NO" sz="800" dirty="0" smtClean="0"/>
          </a:p>
          <a:p>
            <a:pPr marL="285750" indent="-285750">
              <a:buFont typeface="Arial" panose="020B0604020202020204" pitchFamily="34" charset="0"/>
              <a:buChar char="•"/>
            </a:pPr>
            <a:r>
              <a:rPr lang="nb-NO" sz="1600" dirty="0" smtClean="0"/>
              <a:t> Stå helt stille til du ser at koblingen er satt i seilflyet, og du er helt sikker på at ingen står foran seilflyet eller holder i slepeline. Kjør ev. veldig sakte fremover for å spare tid </a:t>
            </a:r>
            <a:r>
              <a:rPr lang="nb-NO" sz="1600" dirty="0" err="1" smtClean="0"/>
              <a:t>pga</a:t>
            </a:r>
            <a:r>
              <a:rPr lang="nb-NO" sz="1600" dirty="0" smtClean="0"/>
              <a:t> trafikk, eller vent helst til man løfter vingen på seilfly som signal på at seilfly er klar til avgang. Dette har vi innført som en praktisk rutine for å bedre sikkerheten.</a:t>
            </a:r>
            <a:br>
              <a:rPr lang="nb-NO" sz="1600" dirty="0" smtClean="0"/>
            </a:br>
            <a:endParaRPr lang="nb-NO" sz="800" dirty="0" smtClean="0"/>
          </a:p>
          <a:p>
            <a:pPr marL="285750" indent="-285750">
              <a:buFont typeface="Arial" panose="020B0604020202020204" pitchFamily="34" charset="0"/>
              <a:buChar char="•"/>
            </a:pPr>
            <a:r>
              <a:rPr lang="nb-NO" sz="1600" dirty="0" smtClean="0"/>
              <a:t>Du må være sikker på at wiren er trukket helt ut, samt at folk er klar av seilfly før du melder avgang og gir gass.</a:t>
            </a:r>
            <a:br>
              <a:rPr lang="nb-NO" sz="1600" dirty="0" smtClean="0"/>
            </a:br>
            <a:endParaRPr lang="nb-NO" sz="800" dirty="0" smtClean="0"/>
          </a:p>
          <a:p>
            <a:pPr marL="285750" indent="-285750">
              <a:buFont typeface="Arial" panose="020B0604020202020204" pitchFamily="34" charset="0"/>
              <a:buChar char="•"/>
            </a:pPr>
            <a:r>
              <a:rPr lang="nb-NO" sz="1600" u="sng" dirty="0" smtClean="0"/>
              <a:t>Utfordringer: </a:t>
            </a:r>
            <a:r>
              <a:rPr lang="nb-NO" sz="1600" dirty="0" smtClean="0"/>
              <a:t>Folk ved propell, kutte magneter.</a:t>
            </a:r>
            <a:br>
              <a:rPr lang="nb-NO" sz="1600" dirty="0" smtClean="0"/>
            </a:br>
            <a:r>
              <a:rPr lang="nb-NO" sz="1600" dirty="0" smtClean="0"/>
              <a:t>Wire som skjærer inn i hendene på medhjelpere, stoppe om du ser folk ved seilfly.</a:t>
            </a:r>
            <a:br>
              <a:rPr lang="nb-NO" sz="1600" dirty="0" smtClean="0"/>
            </a:br>
            <a:r>
              <a:rPr lang="nb-NO" sz="1600" dirty="0" smtClean="0"/>
              <a:t>Kraftig rykk ved slakk line, sjekk at seilfly ser ut til å følge greit etter. </a:t>
            </a:r>
            <a:br>
              <a:rPr lang="nb-NO" sz="1600" dirty="0" smtClean="0"/>
            </a:br>
            <a:r>
              <a:rPr lang="nb-NO" sz="1600" dirty="0" smtClean="0"/>
              <a:t>Medhjelper løfter vingen før fartøysjef i seilfly er klar. Spør på radio om du er usikker.</a:t>
            </a:r>
            <a:br>
              <a:rPr lang="nb-NO" sz="1600" dirty="0" smtClean="0"/>
            </a:br>
            <a:r>
              <a:rPr lang="nb-NO" sz="1600" dirty="0" smtClean="0"/>
              <a:t>Annet?</a:t>
            </a:r>
            <a:endParaRPr lang="nb-NO" sz="1600" dirty="0"/>
          </a:p>
        </p:txBody>
      </p:sp>
    </p:spTree>
    <p:extLst>
      <p:ext uri="{BB962C8B-B14F-4D97-AF65-F5344CB8AC3E}">
        <p14:creationId xmlns:p14="http://schemas.microsoft.com/office/powerpoint/2010/main" val="163522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764632" y="441742"/>
            <a:ext cx="7435516" cy="376405"/>
          </a:xfrm>
        </p:spPr>
        <p:txBody>
          <a:bodyPr>
            <a:noAutofit/>
          </a:bodyPr>
          <a:lstStyle/>
          <a:p>
            <a:r>
              <a:rPr lang="nb-NO" sz="1800" u="sng" dirty="0"/>
              <a:t>Avgang</a:t>
            </a:r>
          </a:p>
        </p:txBody>
      </p:sp>
      <p:sp>
        <p:nvSpPr>
          <p:cNvPr id="4" name="TekstSylinder 3"/>
          <p:cNvSpPr txBox="1"/>
          <p:nvPr/>
        </p:nvSpPr>
        <p:spPr>
          <a:xfrm>
            <a:off x="970548" y="818147"/>
            <a:ext cx="9889958" cy="5139869"/>
          </a:xfrm>
          <a:prstGeom prst="rect">
            <a:avLst/>
          </a:prstGeom>
          <a:noFill/>
        </p:spPr>
        <p:txBody>
          <a:bodyPr wrap="square" rtlCol="0">
            <a:spAutoFit/>
          </a:bodyPr>
          <a:lstStyle/>
          <a:p>
            <a:pPr marL="285750" indent="-285750">
              <a:buFont typeface="Arial" panose="020B0604020202020204" pitchFamily="34" charset="0"/>
              <a:buChar char="•"/>
            </a:pPr>
            <a:r>
              <a:rPr lang="nb-NO" sz="1600" dirty="0" smtClean="0"/>
              <a:t>Ved stram line, gi rolig full gass, og skru innover for å sikre helt full gass. </a:t>
            </a:r>
            <a:br>
              <a:rPr lang="nb-NO" sz="1600" dirty="0" smtClean="0"/>
            </a:br>
            <a:endParaRPr lang="nb-NO" sz="800" dirty="0" smtClean="0"/>
          </a:p>
          <a:p>
            <a:pPr marL="285750" indent="-285750">
              <a:buFont typeface="Arial" panose="020B0604020202020204" pitchFamily="34" charset="0"/>
              <a:buChar char="•"/>
            </a:pPr>
            <a:r>
              <a:rPr lang="nb-NO" sz="1600" dirty="0"/>
              <a:t>Se i speilet og hold litt stikkepress bakover for å spare nesehjul, samt hindre unødig høy hastighet på bakken.</a:t>
            </a:r>
            <a:br>
              <a:rPr lang="nb-NO" sz="1600" dirty="0"/>
            </a:br>
            <a:endParaRPr lang="nb-NO" sz="800" dirty="0"/>
          </a:p>
          <a:p>
            <a:pPr marL="285750" indent="-285750">
              <a:buFont typeface="Arial" panose="020B0604020202020204" pitchFamily="34" charset="0"/>
              <a:buChar char="•"/>
            </a:pPr>
            <a:r>
              <a:rPr lang="nb-NO" sz="1600" dirty="0" smtClean="0"/>
              <a:t>Slipp stikken rolig fremover ved rotasjon og hold flyet et par tre meter over stripa til du passerer minst 100 km/t, eller 110 km/t med en tung toseter bak. Har du mistanke om at seilflyet har vann i vingene, spør du om det, men seilflyver skal selv opplyse om det. Hold da flyet nede til minst 120 km/t passeres og fly ALDRI saktere enn det. Slep i rundt 130 km/t med vann, mens slep ellers i 120 km/t. Vi legger altså på 10 km/t med vann.</a:t>
            </a:r>
            <a:br>
              <a:rPr lang="nb-NO" sz="1600" dirty="0" smtClean="0"/>
            </a:br>
            <a:endParaRPr lang="nb-NO" sz="800" dirty="0" smtClean="0"/>
          </a:p>
          <a:p>
            <a:pPr marL="285750" indent="-285750">
              <a:buFont typeface="Arial" panose="020B0604020202020204" pitchFamily="34" charset="0"/>
              <a:buChar char="•"/>
            </a:pPr>
            <a:r>
              <a:rPr lang="nb-NO" sz="1600" dirty="0" smtClean="0"/>
              <a:t>Ligger seilflyet så høyt at du føler at du ikke klarer å trekke opp, og seilflypiloten eventuelt ikke reagerer på korreksjon over radio, </a:t>
            </a:r>
            <a:r>
              <a:rPr lang="nb-NO" sz="1600" u="sng" dirty="0" smtClean="0"/>
              <a:t>kutt linen og gi øyeblikkelig seilfly beskjed om at du har kuttet! Fortsett da med full gass ut, og fly en runde for å gi seilfly rom for sin </a:t>
            </a:r>
            <a:r>
              <a:rPr lang="nb-NO" sz="1600" u="sng" dirty="0" err="1" smtClean="0"/>
              <a:t>nødmanøver</a:t>
            </a:r>
            <a:r>
              <a:rPr lang="nb-NO" sz="1600" u="sng" dirty="0" smtClean="0"/>
              <a:t>.</a:t>
            </a:r>
            <a:br>
              <a:rPr lang="nb-NO" sz="1600" u="sng" dirty="0" smtClean="0"/>
            </a:br>
            <a:endParaRPr lang="nb-NO" sz="800" u="sng" dirty="0" smtClean="0"/>
          </a:p>
          <a:p>
            <a:pPr marL="285750" indent="-285750">
              <a:buFont typeface="Arial" panose="020B0604020202020204" pitchFamily="34" charset="0"/>
              <a:buChar char="•"/>
            </a:pPr>
            <a:r>
              <a:rPr lang="nb-NO" sz="1600" dirty="0" smtClean="0"/>
              <a:t>Sjekk høyden på seilfly i speilet og unngå å trekke for mye opp, slik at farten avtar, spesielt med tungt fly bak.</a:t>
            </a:r>
            <a:br>
              <a:rPr lang="nb-NO" sz="1600" dirty="0" smtClean="0"/>
            </a:br>
            <a:r>
              <a:rPr lang="nb-NO" sz="800" dirty="0" smtClean="0"/>
              <a:t> </a:t>
            </a:r>
            <a:endParaRPr lang="nb-NO" sz="800" u="sng" dirty="0" smtClean="0"/>
          </a:p>
          <a:p>
            <a:pPr marL="285750" indent="-285750">
              <a:buFont typeface="Arial" panose="020B0604020202020204" pitchFamily="34" charset="0"/>
              <a:buChar char="•"/>
            </a:pPr>
            <a:r>
              <a:rPr lang="nb-NO" sz="1600" dirty="0" smtClean="0"/>
              <a:t>Trekk rolig inn </a:t>
            </a:r>
            <a:r>
              <a:rPr lang="nb-NO" sz="1600" dirty="0" err="1" smtClean="0"/>
              <a:t>flaps</a:t>
            </a:r>
            <a:r>
              <a:rPr lang="nb-NO" sz="1600" dirty="0"/>
              <a:t>, </a:t>
            </a:r>
            <a:r>
              <a:rPr lang="nb-NO" sz="1600" dirty="0" smtClean="0"/>
              <a:t>med litt stikkepress bakover, slik at hastighetsøkning og høydetap unngås.</a:t>
            </a:r>
            <a:br>
              <a:rPr lang="nb-NO" sz="1600" dirty="0" smtClean="0"/>
            </a:br>
            <a:endParaRPr lang="nb-NO" sz="800" dirty="0" smtClean="0"/>
          </a:p>
          <a:p>
            <a:pPr marL="285750" indent="-285750">
              <a:buFont typeface="Arial" panose="020B0604020202020204" pitchFamily="34" charset="0"/>
              <a:buChar char="•"/>
            </a:pPr>
            <a:r>
              <a:rPr lang="nb-NO" sz="1600" dirty="0" smtClean="0"/>
              <a:t>Trim flyet på 120 km/t (eller 130 km/t med vann) og gå eventuelt over på høyre tank, </a:t>
            </a:r>
            <a:r>
              <a:rPr lang="nb-NO" sz="1600" u="sng" dirty="0" smtClean="0"/>
              <a:t>før</a:t>
            </a:r>
            <a:r>
              <a:rPr lang="nb-NO" sz="1600" dirty="0" smtClean="0"/>
              <a:t> du slår av </a:t>
            </a:r>
            <a:r>
              <a:rPr lang="nb-NO" sz="1600" dirty="0" err="1" smtClean="0"/>
              <a:t>fuel</a:t>
            </a:r>
            <a:r>
              <a:rPr lang="nb-NO" sz="1600" dirty="0" smtClean="0"/>
              <a:t> pump(sikrer raskt trykk om du må tilbake til venstre tank </a:t>
            </a:r>
            <a:r>
              <a:rPr lang="nb-NO" sz="1600" dirty="0" err="1" smtClean="0"/>
              <a:t>pga</a:t>
            </a:r>
            <a:r>
              <a:rPr lang="nb-NO" sz="1600" dirty="0" smtClean="0"/>
              <a:t> trykkfall), da i minimum 200 meters høyde. </a:t>
            </a:r>
            <a:br>
              <a:rPr lang="nb-NO" sz="1600" dirty="0" smtClean="0"/>
            </a:br>
            <a:endParaRPr lang="nb-NO" sz="800" dirty="0" smtClean="0"/>
          </a:p>
          <a:p>
            <a:pPr marL="285750" indent="-285750">
              <a:buFont typeface="Arial" panose="020B0604020202020204" pitchFamily="34" charset="0"/>
              <a:buChar char="•"/>
            </a:pPr>
            <a:r>
              <a:rPr lang="nb-NO" sz="1600" u="sng" dirty="0"/>
              <a:t>Utfordringer: </a:t>
            </a:r>
            <a:r>
              <a:rPr lang="nb-NO" sz="1600" dirty="0" smtClean="0"/>
              <a:t>Seilfly skjærer ut, du kjenner at de løser ut, hvis ikke, kutte line.</a:t>
            </a:r>
            <a:br>
              <a:rPr lang="nb-NO" sz="1600" dirty="0" smtClean="0"/>
            </a:br>
            <a:r>
              <a:rPr lang="nb-NO" sz="1600" dirty="0" smtClean="0"/>
              <a:t>Seilfly trekker halen opp, løse ut, ev. etter radiobeskjed og at </a:t>
            </a:r>
            <a:r>
              <a:rPr lang="nb-NO" sz="1600" dirty="0" err="1" smtClean="0"/>
              <a:t>slepefly</a:t>
            </a:r>
            <a:r>
              <a:rPr lang="nb-NO" sz="1600" dirty="0" smtClean="0"/>
              <a:t> vinker med vingene. Seilfly lavt, be det gå lavere. Ved </a:t>
            </a:r>
            <a:r>
              <a:rPr lang="nb-NO" sz="1600" dirty="0"/>
              <a:t>motorproblemer, gå </a:t>
            </a:r>
            <a:r>
              <a:rPr lang="nb-NO" sz="1600" dirty="0" smtClean="0"/>
              <a:t>øyeblikkelig på </a:t>
            </a:r>
            <a:r>
              <a:rPr lang="nb-NO" sz="1600" dirty="0"/>
              <a:t>radio og be seilfly </a:t>
            </a:r>
            <a:r>
              <a:rPr lang="nb-NO" sz="1600" dirty="0" smtClean="0"/>
              <a:t>løse ut og bremse, om det er lang oppe på banen. Forbered seilflypiloter på at man trekker ganske raskt opp når trygg fart er etablert over banen. Annet?</a:t>
            </a:r>
            <a:endParaRPr lang="nb-NO" sz="1600" dirty="0"/>
          </a:p>
        </p:txBody>
      </p:sp>
    </p:spTree>
    <p:extLst>
      <p:ext uri="{BB962C8B-B14F-4D97-AF65-F5344CB8AC3E}">
        <p14:creationId xmlns:p14="http://schemas.microsoft.com/office/powerpoint/2010/main" val="390146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710245" y="218275"/>
            <a:ext cx="7435516" cy="432552"/>
          </a:xfrm>
        </p:spPr>
        <p:txBody>
          <a:bodyPr>
            <a:noAutofit/>
          </a:bodyPr>
          <a:lstStyle/>
          <a:p>
            <a:r>
              <a:rPr lang="nb-NO" sz="1800" u="sng" dirty="0"/>
              <a:t>Oppstigning og retur til plassen etter </a:t>
            </a:r>
            <a:r>
              <a:rPr lang="nb-NO" sz="1800" u="sng" dirty="0" err="1"/>
              <a:t>release</a:t>
            </a:r>
            <a:endParaRPr lang="nb-NO" sz="1800" u="sng" dirty="0"/>
          </a:p>
        </p:txBody>
      </p:sp>
      <p:sp>
        <p:nvSpPr>
          <p:cNvPr id="4" name="TekstSylinder 3"/>
          <p:cNvSpPr txBox="1"/>
          <p:nvPr/>
        </p:nvSpPr>
        <p:spPr>
          <a:xfrm>
            <a:off x="854834" y="561271"/>
            <a:ext cx="9889958" cy="6124754"/>
          </a:xfrm>
          <a:prstGeom prst="rect">
            <a:avLst/>
          </a:prstGeom>
          <a:noFill/>
        </p:spPr>
        <p:txBody>
          <a:bodyPr wrap="square" rtlCol="0">
            <a:spAutoFit/>
          </a:bodyPr>
          <a:lstStyle/>
          <a:p>
            <a:pPr marL="285750" indent="-285750">
              <a:buFont typeface="Arial" panose="020B0604020202020204" pitchFamily="34" charset="0"/>
              <a:buChar char="•"/>
            </a:pPr>
            <a:r>
              <a:rPr lang="nb-NO" sz="1600" dirty="0" smtClean="0"/>
              <a:t>Unngå å la flyet </a:t>
            </a:r>
            <a:r>
              <a:rPr lang="nb-NO" sz="1600" dirty="0" err="1" smtClean="0"/>
              <a:t>pitche</a:t>
            </a:r>
            <a:r>
              <a:rPr lang="nb-NO" sz="1600" dirty="0" smtClean="0"/>
              <a:t> for mye opp i termikk og turbulens. Hold nesen nede for jevn hastighet. Fall ikke for fristelsen å trekke av fart i store </a:t>
            </a:r>
            <a:r>
              <a:rPr lang="nb-NO" sz="1600" dirty="0" err="1" smtClean="0"/>
              <a:t>synkområder</a:t>
            </a:r>
            <a:r>
              <a:rPr lang="nb-NO" sz="1600" dirty="0" smtClean="0"/>
              <a:t>.</a:t>
            </a:r>
            <a:br>
              <a:rPr lang="nb-NO" sz="1600" dirty="0" smtClean="0"/>
            </a:br>
            <a:endParaRPr lang="nb-NO" sz="800" dirty="0" smtClean="0"/>
          </a:p>
          <a:p>
            <a:pPr marL="285750" indent="-285750">
              <a:buFont typeface="Arial" panose="020B0604020202020204" pitchFamily="34" charset="0"/>
              <a:buChar char="•"/>
            </a:pPr>
            <a:r>
              <a:rPr lang="nb-NO" sz="1600" dirty="0"/>
              <a:t>Seilfly legger seg veldig lavt/høyt i </a:t>
            </a:r>
            <a:r>
              <a:rPr lang="nb-NO" sz="1600" dirty="0" smtClean="0"/>
              <a:t>slepet. </a:t>
            </a:r>
            <a:r>
              <a:rPr lang="nb-NO" sz="1600" dirty="0"/>
              <a:t>Be ev. seilfly å legge seg lavere (eller høyere) og trekk ev. litt opp foran seilflyet om hastigheten er minst 120 km/t</a:t>
            </a:r>
            <a:r>
              <a:rPr lang="nb-NO" sz="1600" dirty="0" smtClean="0"/>
              <a:t>.</a:t>
            </a:r>
            <a:r>
              <a:rPr lang="nb-NO" sz="1600" dirty="0"/>
              <a:t> </a:t>
            </a:r>
            <a:r>
              <a:rPr lang="nb-NO" sz="1600" dirty="0" smtClean="0"/>
              <a:t>Så </a:t>
            </a:r>
            <a:r>
              <a:rPr lang="nb-NO" sz="1600" dirty="0"/>
              <a:t>ev. vinke med vingen, og ev. kutte </a:t>
            </a:r>
            <a:r>
              <a:rPr lang="nb-NO" sz="1600" dirty="0" smtClean="0"/>
              <a:t>line om det føles kritisk. </a:t>
            </a:r>
            <a:r>
              <a:rPr lang="nb-NO" sz="1600" dirty="0"/>
              <a:t/>
            </a:r>
            <a:br>
              <a:rPr lang="nb-NO" sz="1600" dirty="0"/>
            </a:br>
            <a:endParaRPr lang="nb-NO" sz="800" dirty="0"/>
          </a:p>
          <a:p>
            <a:pPr marL="285750" indent="-285750">
              <a:buFont typeface="Arial" panose="020B0604020202020204" pitchFamily="34" charset="0"/>
              <a:buChar char="•"/>
            </a:pPr>
            <a:r>
              <a:rPr lang="nb-NO" sz="1600" dirty="0" smtClean="0"/>
              <a:t>Seilfly løser ikke ut/får </a:t>
            </a:r>
            <a:r>
              <a:rPr lang="nb-NO" sz="1600" dirty="0"/>
              <a:t>ikke løst </a:t>
            </a:r>
            <a:r>
              <a:rPr lang="nb-NO" sz="1600" dirty="0" smtClean="0"/>
              <a:t>ut. Radiobeskjed</a:t>
            </a:r>
            <a:r>
              <a:rPr lang="nb-NO" sz="1600" dirty="0"/>
              <a:t>, </a:t>
            </a:r>
            <a:r>
              <a:rPr lang="nb-NO" sz="1600" dirty="0" smtClean="0"/>
              <a:t>(</a:t>
            </a:r>
            <a:r>
              <a:rPr lang="nb-NO" sz="1600" dirty="0"/>
              <a:t>vinker ev. med </a:t>
            </a:r>
            <a:r>
              <a:rPr lang="nb-NO" sz="1600" dirty="0" smtClean="0"/>
              <a:t>vinger, uten radiokontakt). </a:t>
            </a:r>
            <a:r>
              <a:rPr lang="nb-NO" sz="1600" dirty="0"/>
              <a:t>Kutt linen</a:t>
            </a:r>
            <a:r>
              <a:rPr lang="nb-NO" sz="1600" dirty="0" smtClean="0"/>
              <a:t>!</a:t>
            </a:r>
            <a:br>
              <a:rPr lang="nb-NO" sz="1600" dirty="0" smtClean="0"/>
            </a:br>
            <a:endParaRPr lang="nb-NO" sz="800" dirty="0" smtClean="0"/>
          </a:p>
          <a:p>
            <a:pPr marL="285750" indent="-285750">
              <a:buFont typeface="Arial" panose="020B0604020202020204" pitchFamily="34" charset="0"/>
              <a:buChar char="•"/>
            </a:pPr>
            <a:r>
              <a:rPr lang="nb-NO" sz="1600" dirty="0" smtClean="0"/>
              <a:t>Følg anbefalt sleperute, hold utkikk/sjekk FLARM </a:t>
            </a:r>
            <a:r>
              <a:rPr lang="nb-NO" sz="1600" u="sng" dirty="0" smtClean="0"/>
              <a:t>og gå innover høyere terreng først ved sikker høyde.</a:t>
            </a:r>
            <a:br>
              <a:rPr lang="nb-NO" sz="1600" u="sng" dirty="0" smtClean="0"/>
            </a:br>
            <a:r>
              <a:rPr lang="nb-NO" sz="800" dirty="0" smtClean="0"/>
              <a:t> </a:t>
            </a:r>
          </a:p>
          <a:p>
            <a:pPr marL="285750" indent="-285750">
              <a:buFont typeface="Arial" panose="020B0604020202020204" pitchFamily="34" charset="0"/>
              <a:buChar char="•"/>
            </a:pPr>
            <a:r>
              <a:rPr lang="nb-NO" sz="1600" dirty="0" smtClean="0"/>
              <a:t>Hold full gass et par tre sekunder etter at seilflyet løser ut, mens du samtidig roller over til høyre.</a:t>
            </a:r>
            <a:br>
              <a:rPr lang="nb-NO" sz="1600" dirty="0" smtClean="0"/>
            </a:br>
            <a:endParaRPr lang="nb-NO" sz="800" dirty="0" smtClean="0"/>
          </a:p>
          <a:p>
            <a:pPr marL="285750" indent="-285750">
              <a:buFont typeface="Arial" panose="020B0604020202020204" pitchFamily="34" charset="0"/>
              <a:buChar char="•"/>
            </a:pPr>
            <a:r>
              <a:rPr lang="nb-NO" sz="1600" dirty="0" smtClean="0"/>
              <a:t>Trekk gassen helt av og skru helt tilbake, mens du går over i bratt stup/spiral mot høyre. Hold utkikk og ta en rask titt på FLARM displayet.</a:t>
            </a:r>
            <a:br>
              <a:rPr lang="nb-NO" sz="1600" dirty="0" smtClean="0"/>
            </a:br>
            <a:endParaRPr lang="nb-NO" sz="800" dirty="0" smtClean="0"/>
          </a:p>
          <a:p>
            <a:pPr marL="285750" indent="-285750">
              <a:buFont typeface="Arial" panose="020B0604020202020204" pitchFamily="34" charset="0"/>
              <a:buChar char="•"/>
            </a:pPr>
            <a:r>
              <a:rPr lang="nb-NO" sz="1600" dirty="0" smtClean="0"/>
              <a:t>Meld at du går inn på en </a:t>
            </a:r>
            <a:r>
              <a:rPr lang="nb-NO" sz="1600" dirty="0" err="1" smtClean="0"/>
              <a:t>downwind</a:t>
            </a:r>
            <a:r>
              <a:rPr lang="nb-NO" sz="1600" dirty="0" smtClean="0"/>
              <a:t>/base/lang finale i god tid, da vi ofte entrer raskt midt inn i en </a:t>
            </a:r>
            <a:r>
              <a:rPr lang="nb-NO" sz="1600" dirty="0" err="1" smtClean="0"/>
              <a:t>pattern</a:t>
            </a:r>
            <a:r>
              <a:rPr lang="nb-NO" sz="1600" dirty="0" smtClean="0"/>
              <a:t> hvor både seilfly, mikrofly og </a:t>
            </a:r>
            <a:r>
              <a:rPr lang="nb-NO" sz="1600" dirty="0" err="1" smtClean="0"/>
              <a:t>motorfly</a:t>
            </a:r>
            <a:r>
              <a:rPr lang="nb-NO" sz="1600" dirty="0" smtClean="0"/>
              <a:t> kan være vanskelige å få øye på.</a:t>
            </a:r>
            <a:br>
              <a:rPr lang="nb-NO" sz="1600" dirty="0" smtClean="0"/>
            </a:br>
            <a:endParaRPr lang="nb-NO" sz="800" dirty="0" smtClean="0"/>
          </a:p>
          <a:p>
            <a:pPr marL="285750" indent="-285750">
              <a:buFont typeface="Arial" panose="020B0604020202020204" pitchFamily="34" charset="0"/>
              <a:buChar char="•"/>
            </a:pPr>
            <a:r>
              <a:rPr lang="nb-NO" sz="1600" dirty="0" smtClean="0"/>
              <a:t>Spol inn lina etter at du har redusert farten til godt under 140 km/t, eventuelt setter litt </a:t>
            </a:r>
            <a:r>
              <a:rPr lang="nb-NO" sz="1600" dirty="0" err="1" smtClean="0"/>
              <a:t>flaps</a:t>
            </a:r>
            <a:r>
              <a:rPr lang="nb-NO" sz="1600" dirty="0" smtClean="0"/>
              <a:t>, og har roet flyet på en rett linje. Planlegg slik at du unngår å svinge brått inn på finale/base like før linen er inne </a:t>
            </a:r>
            <a:r>
              <a:rPr lang="nb-NO" sz="1600" dirty="0" err="1" smtClean="0"/>
              <a:t>pga</a:t>
            </a:r>
            <a:r>
              <a:rPr lang="nb-NO" sz="1600" dirty="0" smtClean="0"/>
              <a:t> mulig pendel og slag i ror av koblingsstykket.</a:t>
            </a:r>
            <a:br>
              <a:rPr lang="nb-NO" sz="1600" dirty="0" smtClean="0"/>
            </a:br>
            <a:endParaRPr lang="nb-NO" sz="800" dirty="0" smtClean="0"/>
          </a:p>
          <a:p>
            <a:pPr marL="285750" indent="-285750">
              <a:buFont typeface="Arial" panose="020B0604020202020204" pitchFamily="34" charset="0"/>
              <a:buChar char="•"/>
            </a:pPr>
            <a:r>
              <a:rPr lang="nb-NO" sz="1600" dirty="0" smtClean="0"/>
              <a:t>Sjekk at du hører dunket som bekrefter at linen er helt inne, sving base/finale og sjekk også at </a:t>
            </a:r>
            <a:r>
              <a:rPr lang="nb-NO" sz="1600" dirty="0" err="1" smtClean="0"/>
              <a:t>overstrømsbryteren</a:t>
            </a:r>
            <a:r>
              <a:rPr lang="nb-NO" sz="1600" dirty="0" smtClean="0"/>
              <a:t> slår ut som en ekstra bekreftelse. Har du spolet inn linen </a:t>
            </a:r>
            <a:r>
              <a:rPr lang="nb-NO" sz="1600" dirty="0" err="1" smtClean="0"/>
              <a:t>pga</a:t>
            </a:r>
            <a:r>
              <a:rPr lang="nb-NO" sz="1600" dirty="0" smtClean="0"/>
              <a:t> rolig </a:t>
            </a:r>
            <a:r>
              <a:rPr lang="nb-NO" sz="1600" dirty="0" err="1" smtClean="0"/>
              <a:t>decend</a:t>
            </a:r>
            <a:r>
              <a:rPr lang="nb-NO" sz="1600" dirty="0" smtClean="0"/>
              <a:t>/lang vei inn/lite trafikk/</a:t>
            </a:r>
            <a:r>
              <a:rPr lang="nb-NO" sz="1600" dirty="0" err="1" smtClean="0"/>
              <a:t>holding</a:t>
            </a:r>
            <a:r>
              <a:rPr lang="nb-NO" sz="1600" dirty="0" smtClean="0"/>
              <a:t>, så sjekk en gang ekstra før kort finale ved å trykke nok en gang på vinsjbryteren. Se eventuelt også i speilet. Man bør lakkere koblingsstykket i fluoriserende farge.</a:t>
            </a:r>
            <a:br>
              <a:rPr lang="nb-NO" sz="1600" dirty="0" smtClean="0"/>
            </a:br>
            <a:endParaRPr lang="nb-NO" sz="800" dirty="0" smtClean="0"/>
          </a:p>
          <a:p>
            <a:pPr marL="285750" indent="-285750">
              <a:buFont typeface="Arial" panose="020B0604020202020204" pitchFamily="34" charset="0"/>
              <a:buChar char="•"/>
            </a:pPr>
            <a:r>
              <a:rPr lang="nb-NO" sz="1600" dirty="0" smtClean="0"/>
              <a:t>Utfordringer: </a:t>
            </a:r>
            <a:r>
              <a:rPr lang="nb-NO" sz="1600" dirty="0"/>
              <a:t>Ved motorproblemer, gå øyeblikkelig på radio og be seilfly løse </a:t>
            </a:r>
            <a:r>
              <a:rPr lang="nb-NO" sz="1600" dirty="0" smtClean="0"/>
              <a:t>ut/du vinker med vingene.</a:t>
            </a:r>
            <a:br>
              <a:rPr lang="nb-NO" sz="1600" dirty="0" smtClean="0"/>
            </a:br>
            <a:r>
              <a:rPr lang="nb-NO" sz="1600" dirty="0" smtClean="0"/>
              <a:t>Line spoles ikke inn/i tvil om den er inne, radio til bakken, overfly i min. 50 meter/ lande høyt inn. Annet?</a:t>
            </a:r>
            <a:endParaRPr lang="nb-NO" sz="1600" dirty="0"/>
          </a:p>
        </p:txBody>
      </p:sp>
    </p:spTree>
    <p:extLst>
      <p:ext uri="{BB962C8B-B14F-4D97-AF65-F5344CB8AC3E}">
        <p14:creationId xmlns:p14="http://schemas.microsoft.com/office/powerpoint/2010/main" val="42186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77253" y="518193"/>
            <a:ext cx="10515600" cy="6179386"/>
          </a:xfrm>
        </p:spPr>
        <p:txBody>
          <a:bodyPr>
            <a:normAutofit/>
          </a:bodyPr>
          <a:lstStyle/>
          <a:p>
            <a:r>
              <a:rPr lang="nb-NO" sz="1200" dirty="0"/>
              <a:t>3.8.7 </a:t>
            </a:r>
            <a:r>
              <a:rPr lang="nb-NO" sz="1200" dirty="0" smtClean="0"/>
              <a:t>SLEPING</a:t>
            </a:r>
            <a:br>
              <a:rPr lang="nb-NO" sz="1200" dirty="0" smtClean="0"/>
            </a:br>
            <a:r>
              <a:rPr lang="nb-NO" sz="1200" dirty="0" err="1" smtClean="0"/>
              <a:t>Sleping</a:t>
            </a:r>
            <a:r>
              <a:rPr lang="nb-NO" sz="1200" dirty="0" smtClean="0"/>
              <a:t> </a:t>
            </a:r>
            <a:r>
              <a:rPr lang="nb-NO" sz="1200" dirty="0"/>
              <a:t>av seilfly og hangglider, med mikrolette luftfartøy krever spesiell utsjekk for sleping, med tillatelse utstedt av Mikroflyseksjonen. Se BSL D 4-4 Forskrift om slepeflyging. </a:t>
            </a:r>
            <a:endParaRPr lang="nb-NO" sz="1200" dirty="0" smtClean="0"/>
          </a:p>
          <a:p>
            <a:r>
              <a:rPr lang="nb-NO" sz="1200" dirty="0" smtClean="0"/>
              <a:t>3.8.7.1 </a:t>
            </a:r>
            <a:br>
              <a:rPr lang="nb-NO" sz="1200" dirty="0" smtClean="0"/>
            </a:br>
            <a:r>
              <a:rPr lang="nb-NO" sz="1200" dirty="0" smtClean="0"/>
              <a:t>Slep </a:t>
            </a:r>
            <a:r>
              <a:rPr lang="nb-NO" sz="1200" dirty="0"/>
              <a:t>av seilfly med mikrofly Slep av seilfly med mikrofly kan bare utføres av fartøysjef på mikrofly som har utsjekk for dette, samt med mikrofly som er godkjent og egnet for formålet. Se kapittel 4.4.4.6 og 5.4.5 i denne håndbok for detaljerte bestemmelser vedrørende krav til utdanning av slepeflyger, samt tekniske krav til slepeflyet. Når det gjelder operative krav til hvordan slep av seilfly gjennomføres mv, så henvises det til de til enhver tid gjeldende bestemmelser for slep av seilfly som er utarbeidet av Seilflyseksjonen/NLF. Disse bestemmelser skal følges ved slep av seilfly med mikrofly, hva som vedrører operative krav, rutiner og prosedyrer. </a:t>
            </a:r>
            <a:endParaRPr lang="nb-NO" sz="1200" dirty="0" smtClean="0"/>
          </a:p>
          <a:p>
            <a:r>
              <a:rPr lang="nb-NO" sz="1200" dirty="0" smtClean="0"/>
              <a:t>4.4.4.6 </a:t>
            </a:r>
            <a:br>
              <a:rPr lang="nb-NO" sz="1200" dirty="0" smtClean="0"/>
            </a:br>
            <a:r>
              <a:rPr lang="nb-NO" sz="1200" dirty="0" smtClean="0"/>
              <a:t>Krav </a:t>
            </a:r>
            <a:r>
              <a:rPr lang="nb-NO" sz="1200" dirty="0"/>
              <a:t>til slep av seilfly med mikrofly For å kunne gjennomføre slep av seilfly med mikrofly, stilles det følgende krav til fartøysjefen: Minimum alder 18 år, ha minimum 100 </a:t>
            </a:r>
            <a:r>
              <a:rPr lang="nb-NO" sz="1200" dirty="0" err="1"/>
              <a:t>flygetimer</a:t>
            </a:r>
            <a:r>
              <a:rPr lang="nb-NO" sz="1200" dirty="0"/>
              <a:t>, hvorav 5 flytimer og 20 landinger på flytypen det skal slepes med, være innehaver av </a:t>
            </a:r>
            <a:r>
              <a:rPr lang="nb-NO" sz="1200" dirty="0" err="1"/>
              <a:t>flygebevis</a:t>
            </a:r>
            <a:r>
              <a:rPr lang="nb-NO" sz="1200" dirty="0"/>
              <a:t>, R2, gjennomført 10 starter på seilfly, samt gjennomført og bestått egen slepeutsjekk. Det skal gjennomføres en utsjekk med IK1 eller IK2 på mikrofly, som selv har utsjekk på slep av seilfly med mikrofly. Hvis innehaveren tidligere har vært innehaver av PPL-A, med slepeutsjekk, er kravet gyldig R2, samt minimum 5 flytimer og 20 landinger på typen det skal slepes med, samt omskolering til slep av seilfly med mikrofly. Gjennomføres med IK1 eller IK2 på mikrofly, som selv har utsjekk på slep av seilfly med mikrofly. Seilflygere som har tatt ut </a:t>
            </a:r>
            <a:r>
              <a:rPr lang="nb-NO" sz="1200" dirty="0" err="1"/>
              <a:t>flygebevis</a:t>
            </a:r>
            <a:r>
              <a:rPr lang="nb-NO" sz="1200" dirty="0"/>
              <a:t>, R2 på mikrofly, skal ha minimum 75 </a:t>
            </a:r>
            <a:r>
              <a:rPr lang="nb-NO" sz="1200" dirty="0" err="1"/>
              <a:t>flygetimer</a:t>
            </a:r>
            <a:r>
              <a:rPr lang="nb-NO" sz="1200" dirty="0"/>
              <a:t> ervervet på motordrevet luftfartøy før slep av seilfly kan tillates. Kapittel 04 Utdanning av mikroflygere Side 13 av 30 Mikroflyhåndboken 6.2 For at sleperettigheten skal være gyldig må fartøysjefen ha minimum 10 timer flygetid på mikrofly de siste 12 måneder. </a:t>
            </a:r>
            <a:r>
              <a:rPr lang="nb-NO" sz="1200" dirty="0" smtClean="0"/>
              <a:t/>
            </a:r>
            <a:br>
              <a:rPr lang="nb-NO" sz="1200" dirty="0" smtClean="0"/>
            </a:br>
            <a:endParaRPr lang="nb-NO" sz="1200" dirty="0" smtClean="0"/>
          </a:p>
          <a:p>
            <a:r>
              <a:rPr lang="nb-NO" sz="1200" dirty="0" smtClean="0"/>
              <a:t>4.4.4.7 </a:t>
            </a:r>
            <a:br>
              <a:rPr lang="nb-NO" sz="1200" dirty="0" smtClean="0"/>
            </a:br>
            <a:r>
              <a:rPr lang="nb-NO" sz="1200" dirty="0" smtClean="0"/>
              <a:t>Gjennomføring </a:t>
            </a:r>
            <a:r>
              <a:rPr lang="nb-NO" sz="1200" dirty="0"/>
              <a:t>av slepeutsjekk Det skal av kandidaten gjennomføres totalt 10 slep av seilfly under oppsyn av mikroflyinstruktør, IK1 eller IK2. Under gjennomføring av disse slep må fartøysjefen i seilflyet være innehaver av </a:t>
            </a:r>
            <a:r>
              <a:rPr lang="nb-NO" sz="1200" dirty="0" err="1"/>
              <a:t>Flygebevis</a:t>
            </a:r>
            <a:r>
              <a:rPr lang="nb-NO" sz="1200" dirty="0"/>
              <a:t> på seilfly. Momentlisten for sleperettigheten er gitt i vedlegg 4.5. Hvis kandidaten tidligere har slept seilfly med PPL-A rettigheter, gjennomføres det antall slep som instruktøren mener er formålstjenlig, dog minimum 5 slep. Når utsjekken er tilfredsstillende gjennomført og bestått, kvitterer instruktøren i kandidatens loggbok for mikroflygere, med følgende formulering: ”Utsjekk på slep av seilfly med mikrofly, gjennomført og bestått, på </a:t>
            </a:r>
            <a:r>
              <a:rPr lang="nb-NO" sz="1200" dirty="0" err="1"/>
              <a:t>nn</a:t>
            </a:r>
            <a:r>
              <a:rPr lang="nb-NO" sz="1200" dirty="0"/>
              <a:t> type mikrofly”. Dateres og signeres ut av instruktør, IK1 eller IK2 på mikrofly. Sleper fartøysjefen på mer enn en type mikrofly, så skal vedkommende ha minimum 5 </a:t>
            </a:r>
            <a:r>
              <a:rPr lang="nb-NO" sz="1200" dirty="0" err="1"/>
              <a:t>flygetimer</a:t>
            </a:r>
            <a:r>
              <a:rPr lang="nb-NO" sz="1200" dirty="0"/>
              <a:t> og 20 landinger på den eller de typer som benyttes. </a:t>
            </a:r>
          </a:p>
        </p:txBody>
      </p:sp>
    </p:spTree>
    <p:extLst>
      <p:ext uri="{BB962C8B-B14F-4D97-AF65-F5344CB8AC3E}">
        <p14:creationId xmlns:p14="http://schemas.microsoft.com/office/powerpoint/2010/main" val="126101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93821" y="301625"/>
            <a:ext cx="4816642" cy="6155322"/>
          </a:xfrm>
        </p:spPr>
        <p:txBody>
          <a:bodyPr>
            <a:normAutofit fontScale="32500" lnSpcReduction="20000"/>
          </a:bodyPr>
          <a:lstStyle/>
          <a:p>
            <a:r>
              <a:rPr lang="nb-NO" dirty="0"/>
              <a:t>Vedlegg 4.5 INSTRUKS FOR SLEPEFLYGER</a:t>
            </a:r>
          </a:p>
          <a:p>
            <a:r>
              <a:rPr lang="nb-NO" u="sng" dirty="0"/>
              <a:t>Forberedelse før start</a:t>
            </a:r>
          </a:p>
          <a:p>
            <a:r>
              <a:rPr lang="nb-NO" dirty="0"/>
              <a:t> Slepeflyger er ansvarlig for at planlagt slep kan gjennomføres i overensstemmelse med</a:t>
            </a:r>
          </a:p>
          <a:p>
            <a:r>
              <a:rPr lang="nb-NO" dirty="0"/>
              <a:t>gjeldende lover og bestemmelser.</a:t>
            </a:r>
          </a:p>
          <a:p>
            <a:r>
              <a:rPr lang="nb-NO" dirty="0"/>
              <a:t> Slepeflyger skal før han starter slepeflyging gjøre seg kjent med alle lokale</a:t>
            </a:r>
          </a:p>
          <a:p>
            <a:r>
              <a:rPr lang="nb-NO" dirty="0"/>
              <a:t>bestemmelser for slep av seilfly.</a:t>
            </a:r>
          </a:p>
          <a:p>
            <a:r>
              <a:rPr lang="nb-NO" dirty="0"/>
              <a:t> Slepeflyging tillates bare utført under VFR forhold.</a:t>
            </a:r>
          </a:p>
          <a:p>
            <a:r>
              <a:rPr lang="nb-NO" dirty="0"/>
              <a:t> Slepeflyger skal forsikre seg om at hjelpere på bakken har nødvendig kjennskap til</a:t>
            </a:r>
          </a:p>
          <a:p>
            <a:r>
              <a:rPr lang="nb-NO" dirty="0"/>
              <a:t>hvordan de skal forholde seg for å utføre tjenesten på en sikker og forsvarlig måte.</a:t>
            </a:r>
          </a:p>
          <a:p>
            <a:r>
              <a:rPr lang="nb-NO" dirty="0"/>
              <a:t> Slepeflyger skal før slepeflyging påbegynnes være kjent med de aktuelle seilflytypers</a:t>
            </a:r>
          </a:p>
          <a:p>
            <a:r>
              <a:rPr lang="nb-NO" dirty="0"/>
              <a:t>normale slepehastigheter, samt deres minimum- og maksimum slepehastigheter.</a:t>
            </a:r>
          </a:p>
          <a:p>
            <a:r>
              <a:rPr lang="nb-NO" dirty="0"/>
              <a:t> Slepeflyger skal før slepingen starter i samarbeid med ansvarlig seilflyleder avtale</a:t>
            </a:r>
          </a:p>
          <a:p>
            <a:r>
              <a:rPr lang="nb-NO" dirty="0"/>
              <a:t>hvordan slepeflygingen skal utføres.</a:t>
            </a:r>
          </a:p>
          <a:p>
            <a:r>
              <a:rPr lang="nb-NO" dirty="0"/>
              <a:t> Slepeflyger er ansvarlig for at </a:t>
            </a:r>
            <a:r>
              <a:rPr lang="nb-NO" dirty="0" err="1"/>
              <a:t>slepefly</a:t>
            </a:r>
            <a:r>
              <a:rPr lang="nb-NO" dirty="0"/>
              <a:t> og utstyr er i forskriftsmessig stand, og at</a:t>
            </a:r>
          </a:p>
          <a:p>
            <a:r>
              <a:rPr lang="nb-NO" dirty="0" err="1"/>
              <a:t>slepefly</a:t>
            </a:r>
            <a:r>
              <a:rPr lang="nb-NO" dirty="0"/>
              <a:t> og utstyr har gjennomgått foreskrevet vedlikehold.</a:t>
            </a:r>
          </a:p>
          <a:p>
            <a:r>
              <a:rPr lang="nb-NO" dirty="0"/>
              <a:t> Slepeflyger er ansvarlig for at slepeflyet før sleping påbegynnes er forsynt med</a:t>
            </a:r>
          </a:p>
          <a:p>
            <a:r>
              <a:rPr lang="nb-NO" dirty="0"/>
              <a:t>tilstrekkelig mengde olje og bensin til å gjennomføre det aktuelle seilflyslep.</a:t>
            </a:r>
          </a:p>
          <a:p>
            <a:r>
              <a:rPr lang="nb-NO" dirty="0"/>
              <a:t> Slepeflyger skal før sleping starter sjekke utløser, utløserwire og utløserhåndtak, og at</a:t>
            </a:r>
          </a:p>
          <a:p>
            <a:r>
              <a:rPr lang="nb-NO" dirty="0"/>
              <a:t>disse virker som foreskrevet.</a:t>
            </a:r>
          </a:p>
          <a:p>
            <a:r>
              <a:rPr lang="nb-NO" dirty="0"/>
              <a:t> Slepeflyger skal før sleping påbegynnes påse at eventuelle speil fungerer og kan</a:t>
            </a:r>
          </a:p>
          <a:p>
            <a:r>
              <a:rPr lang="nb-NO" dirty="0"/>
              <a:t>innstilles, slik at krav om at slepet kan ses i alle normale stillinger kan overholdes.</a:t>
            </a:r>
          </a:p>
          <a:p>
            <a:r>
              <a:rPr lang="nb-NO" dirty="0"/>
              <a:t> Under slepeflyging skal bare fartøysjef være om bord, unntatt i forbindelse med</a:t>
            </a:r>
          </a:p>
          <a:p>
            <a:r>
              <a:rPr lang="nb-NO" dirty="0"/>
              <a:t>slepeutsjekk hvor instruktør er med i flyet.</a:t>
            </a:r>
          </a:p>
          <a:p>
            <a:r>
              <a:rPr lang="nb-NO" dirty="0"/>
              <a:t> Før slepeflyging foretas innenfor kontrollert luftrom, samt innenfor</a:t>
            </a:r>
          </a:p>
          <a:p>
            <a:r>
              <a:rPr lang="nb-NO" dirty="0"/>
              <a:t>trafikkinformasjonssoner og trafikkinformasjonsområder skal vedkommende enhet av</a:t>
            </a:r>
          </a:p>
          <a:p>
            <a:r>
              <a:rPr lang="nb-NO" dirty="0"/>
              <a:t>lufttrafikktjenesten underrettes. Flygingen skal utføres i samsvar med eventuelle vilkår</a:t>
            </a:r>
          </a:p>
          <a:p>
            <a:r>
              <a:rPr lang="nb-NO" dirty="0"/>
              <a:t>som måtte bli fastsatt</a:t>
            </a:r>
            <a:r>
              <a:rPr lang="nb-NO" dirty="0" smtClean="0"/>
              <a:t>.</a:t>
            </a:r>
            <a:endParaRPr lang="nb-NO" dirty="0"/>
          </a:p>
        </p:txBody>
      </p:sp>
      <p:pic>
        <p:nvPicPr>
          <p:cNvPr id="6" name="Plassholder for innhold 3"/>
          <p:cNvPicPr>
            <a:picLocks noChangeAspect="1"/>
          </p:cNvPicPr>
          <p:nvPr/>
        </p:nvPicPr>
        <p:blipFill>
          <a:blip r:embed="rId2"/>
          <a:stretch>
            <a:fillRect/>
          </a:stretch>
        </p:blipFill>
        <p:spPr>
          <a:xfrm>
            <a:off x="6084366" y="666993"/>
            <a:ext cx="4580354" cy="4169702"/>
          </a:xfrm>
          <a:prstGeom prst="rect">
            <a:avLst/>
          </a:prstGeom>
        </p:spPr>
      </p:pic>
    </p:spTree>
    <p:extLst>
      <p:ext uri="{BB962C8B-B14F-4D97-AF65-F5344CB8AC3E}">
        <p14:creationId xmlns:p14="http://schemas.microsoft.com/office/powerpoint/2010/main" val="162505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17245" y="342823"/>
            <a:ext cx="8261194" cy="638485"/>
          </a:xfrm>
        </p:spPr>
        <p:txBody>
          <a:bodyPr>
            <a:noAutofit/>
          </a:bodyPr>
          <a:lstStyle/>
          <a:p>
            <a:r>
              <a:rPr lang="nb-NO" sz="4000" dirty="0" smtClean="0"/>
              <a:t>Et nydelig fly venter på oppdrag</a:t>
            </a:r>
            <a:endParaRPr lang="nb-NO" sz="4000"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6291" y="1183992"/>
            <a:ext cx="7103103" cy="5306018"/>
          </a:xfrm>
          <a:prstGeom prst="rect">
            <a:avLst/>
          </a:prstGeom>
        </p:spPr>
      </p:pic>
    </p:spTree>
    <p:extLst>
      <p:ext uri="{BB962C8B-B14F-4D97-AF65-F5344CB8AC3E}">
        <p14:creationId xmlns:p14="http://schemas.microsoft.com/office/powerpoint/2010/main" val="1010066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947</TotalTime>
  <Words>621</Words>
  <Application>Microsoft Office PowerPoint</Application>
  <PresentationFormat>Widescreen</PresentationFormat>
  <Paragraphs>70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Office-tema</vt:lpstr>
      <vt:lpstr>Sleping av seilfly med mikrofly</vt:lpstr>
      <vt:lpstr>PowerPoint Presentation</vt:lpstr>
      <vt:lpstr>En fin arbeidsplass med god instrumentering</vt:lpstr>
      <vt:lpstr>PowerPoint Presentation</vt:lpstr>
      <vt:lpstr>PowerPoint Presentation</vt:lpstr>
      <vt:lpstr>PowerPoint Presentation</vt:lpstr>
      <vt:lpstr>PowerPoint Presentation</vt:lpstr>
      <vt:lpstr>PowerPoint Presentation</vt:lpstr>
      <vt:lpstr>Et nydelig fly venter på oppdrag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Sleping av seilfly med mikrofly</dc:title>
  <dc:creator>Bjørnar Ryeng</dc:creator>
  <cp:lastModifiedBy>Bjørnar Ryeng</cp:lastModifiedBy>
  <cp:revision>53</cp:revision>
  <cp:lastPrinted>2014-04-15T06:56:34Z</cp:lastPrinted>
  <dcterms:created xsi:type="dcterms:W3CDTF">2014-04-08T07:50:50Z</dcterms:created>
  <dcterms:modified xsi:type="dcterms:W3CDTF">2017-05-12T09:15:20Z</dcterms:modified>
</cp:coreProperties>
</file>